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1" r:id="rId4"/>
    <p:sldId id="260" r:id="rId5"/>
    <p:sldId id="263" r:id="rId6"/>
    <p:sldId id="273" r:id="rId7"/>
    <p:sldId id="274" r:id="rId8"/>
    <p:sldId id="264" r:id="rId9"/>
    <p:sldId id="272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0980"/>
    <a:srgbClr val="07B8B8"/>
    <a:srgbClr val="FF790A"/>
    <a:srgbClr val="A5F30A"/>
    <a:srgbClr val="FF933A"/>
    <a:srgbClr val="E03395"/>
    <a:srgbClr val="B6F438"/>
    <a:srgbClr val="2CC0C0"/>
    <a:srgbClr val="53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8E5E1CCE-A63B-48FA-86BF-22B3D1B0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800" cy="6858000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07CC08A7-8EFE-477D-A816-25C81B7E39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6476" y="1966327"/>
            <a:ext cx="2521847" cy="2925345"/>
          </a:xfrm>
          <a:custGeom>
            <a:avLst/>
            <a:gdLst>
              <a:gd name="connsiteX0" fmla="*/ 1260924 w 2521847"/>
              <a:gd name="connsiteY0" fmla="*/ 0 h 2925345"/>
              <a:gd name="connsiteX1" fmla="*/ 2521847 w 2521847"/>
              <a:gd name="connsiteY1" fmla="*/ 630462 h 2925345"/>
              <a:gd name="connsiteX2" fmla="*/ 2521847 w 2521847"/>
              <a:gd name="connsiteY2" fmla="*/ 2294883 h 2925345"/>
              <a:gd name="connsiteX3" fmla="*/ 1260924 w 2521847"/>
              <a:gd name="connsiteY3" fmla="*/ 2925345 h 2925345"/>
              <a:gd name="connsiteX4" fmla="*/ 0 w 2521847"/>
              <a:gd name="connsiteY4" fmla="*/ 2294883 h 2925345"/>
              <a:gd name="connsiteX5" fmla="*/ 0 w 2521847"/>
              <a:gd name="connsiteY5" fmla="*/ 630462 h 292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847" h="2925345">
                <a:moveTo>
                  <a:pt x="1260924" y="0"/>
                </a:moveTo>
                <a:lnTo>
                  <a:pt x="2521847" y="630462"/>
                </a:lnTo>
                <a:lnTo>
                  <a:pt x="2521847" y="2294883"/>
                </a:lnTo>
                <a:lnTo>
                  <a:pt x="1260924" y="2925345"/>
                </a:lnTo>
                <a:lnTo>
                  <a:pt x="0" y="2294883"/>
                </a:lnTo>
                <a:lnTo>
                  <a:pt x="0" y="630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0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5B1541-4A08-4744-AC3C-60E787170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DF48A4-0B8A-4733-894B-02D5C477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C4B9D-C1BD-48DA-AF91-23DAE946F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9FACA-3D18-45C3-86E0-E6FC34460B0F}" type="datetimeFigureOut">
              <a:rPr lang="pt-BR" smtClean="0"/>
              <a:t>10/12/2020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2312A-25BC-4777-8BDD-0190C2793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94B83-8EE1-40DF-8165-2ABA36A25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DBAD7-DDA5-4218-AE6F-3338D89B4C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56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4426D42-7D89-4105-8944-F7F78C66D6DC}"/>
              </a:ext>
            </a:extLst>
          </p:cNvPr>
          <p:cNvSpPr txBox="1"/>
          <p:nvPr/>
        </p:nvSpPr>
        <p:spPr>
          <a:xfrm>
            <a:off x="9473506" y="1002431"/>
            <a:ext cx="175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Geomanist" panose="02000503000000020004" pitchFamily="50" charset="0"/>
              </a:rPr>
              <a:t>GUSTAVO FURTADO</a:t>
            </a:r>
          </a:p>
          <a:p>
            <a:pPr algn="r"/>
            <a:r>
              <a:rPr lang="pt-BR" sz="1400" dirty="0">
                <a:latin typeface="Geomanist" panose="02000503000000020004" pitchFamily="50" charset="0"/>
              </a:rPr>
              <a:t>LUIS BRANDÃO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16C07FE-E26B-43E8-904C-8A4550BB1FB7}"/>
              </a:ext>
            </a:extLst>
          </p:cNvPr>
          <p:cNvSpPr txBox="1"/>
          <p:nvPr/>
        </p:nvSpPr>
        <p:spPr>
          <a:xfrm>
            <a:off x="6881245" y="526941"/>
            <a:ext cx="4579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Geomanist" panose="02000503000000020004" pitchFamily="50" charset="0"/>
              </a:rPr>
              <a:t>FECHADURA ELETRÔNICA</a:t>
            </a:r>
          </a:p>
          <a:p>
            <a:r>
              <a:rPr lang="pt-BR" sz="1400" dirty="0">
                <a:latin typeface="Geomanist" panose="02000503000000020004" pitchFamily="50" charset="0"/>
              </a:rPr>
              <a:t>ÁLVARO LENIN</a:t>
            </a:r>
          </a:p>
          <a:p>
            <a:r>
              <a:rPr lang="pt-BR" sz="1400" dirty="0">
                <a:latin typeface="Geomanist" panose="02000503000000020004" pitchFamily="50" charset="0"/>
              </a:rPr>
              <a:t>GABRIEL SARAIVA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5A7DD-3798-4BA0-8D45-045CA1056177}"/>
              </a:ext>
            </a:extLst>
          </p:cNvPr>
          <p:cNvSpPr txBox="1"/>
          <p:nvPr/>
        </p:nvSpPr>
        <p:spPr>
          <a:xfrm>
            <a:off x="6696879" y="3337904"/>
            <a:ext cx="231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CONEXÃO BLUETOOTH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18C3FC0-5493-4D57-BB6C-DA660F7BFC53}"/>
              </a:ext>
            </a:extLst>
          </p:cNvPr>
          <p:cNvSpPr txBox="1"/>
          <p:nvPr/>
        </p:nvSpPr>
        <p:spPr>
          <a:xfrm>
            <a:off x="6632218" y="5531290"/>
            <a:ext cx="244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FÁCIL SISTEMA DE ALTERAÇÃO DA SENHA</a:t>
            </a:r>
          </a:p>
        </p:txBody>
      </p:sp>
      <p:pic>
        <p:nvPicPr>
          <p:cNvPr id="52" name="Gráfico 51">
            <a:extLst>
              <a:ext uri="{FF2B5EF4-FFF2-40B4-BE49-F238E27FC236}">
                <a16:creationId xmlns:a16="http://schemas.microsoft.com/office/drawing/2014/main" id="{71730420-C579-48FA-AC34-44752CEDF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19181"/>
          <a:stretch/>
        </p:blipFill>
        <p:spPr>
          <a:xfrm>
            <a:off x="7401931" y="4623526"/>
            <a:ext cx="766585" cy="77484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70913FE-5CFD-44C7-8964-0420CF28B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872"/>
          <a:stretch/>
        </p:blipFill>
        <p:spPr>
          <a:xfrm>
            <a:off x="7377420" y="2371983"/>
            <a:ext cx="952500" cy="965921"/>
          </a:xfrm>
          <a:prstGeom prst="rect">
            <a:avLst/>
          </a:prstGeom>
        </p:spPr>
      </p:pic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F76CD790-4324-47D2-8D15-7326230FB2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" t="209" r="17" b="4074"/>
          <a:stretch/>
        </p:blipFill>
        <p:spPr>
          <a:xfrm>
            <a:off x="0" y="0"/>
            <a:ext cx="6094800" cy="6858000"/>
          </a:xfr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D2FC5F4-DD15-4AD1-A9B0-DD8924083119}"/>
              </a:ext>
            </a:extLst>
          </p:cNvPr>
          <p:cNvSpPr/>
          <p:nvPr/>
        </p:nvSpPr>
        <p:spPr>
          <a:xfrm>
            <a:off x="-551145" y="895376"/>
            <a:ext cx="237994" cy="237994"/>
          </a:xfrm>
          <a:prstGeom prst="rect">
            <a:avLst/>
          </a:prstGeom>
          <a:solidFill>
            <a:srgbClr val="EB0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7F6C111-57E9-4111-A0BE-5190874EA108}"/>
              </a:ext>
            </a:extLst>
          </p:cNvPr>
          <p:cNvSpPr/>
          <p:nvPr/>
        </p:nvSpPr>
        <p:spPr>
          <a:xfrm>
            <a:off x="-551145" y="1320800"/>
            <a:ext cx="237994" cy="237994"/>
          </a:xfrm>
          <a:prstGeom prst="rect">
            <a:avLst/>
          </a:prstGeom>
          <a:solidFill>
            <a:srgbClr val="510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6B09FEF-44B2-4B86-8F27-70FFA1AD2380}"/>
              </a:ext>
            </a:extLst>
          </p:cNvPr>
          <p:cNvSpPr/>
          <p:nvPr/>
        </p:nvSpPr>
        <p:spPr>
          <a:xfrm>
            <a:off x="-551145" y="1746224"/>
            <a:ext cx="237994" cy="237994"/>
          </a:xfrm>
          <a:prstGeom prst="rect">
            <a:avLst/>
          </a:prstGeom>
          <a:solidFill>
            <a:srgbClr val="D39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768E692-2120-47BC-AC2D-ED9FA0ABDBBF}"/>
              </a:ext>
            </a:extLst>
          </p:cNvPr>
          <p:cNvSpPr/>
          <p:nvPr/>
        </p:nvSpPr>
        <p:spPr>
          <a:xfrm>
            <a:off x="-551145" y="2171648"/>
            <a:ext cx="237994" cy="237994"/>
          </a:xfrm>
          <a:prstGeom prst="rect">
            <a:avLst/>
          </a:prstGeom>
          <a:solidFill>
            <a:srgbClr val="6A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3795C57-8C00-4DFC-9423-ECBA2A89BD21}"/>
              </a:ext>
            </a:extLst>
          </p:cNvPr>
          <p:cNvSpPr/>
          <p:nvPr/>
        </p:nvSpPr>
        <p:spPr>
          <a:xfrm>
            <a:off x="-551145" y="2616949"/>
            <a:ext cx="237994" cy="237994"/>
          </a:xfrm>
          <a:prstGeom prst="rect">
            <a:avLst/>
          </a:prstGeom>
          <a:solidFill>
            <a:srgbClr val="E30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5F3F72-8196-4147-BF5B-DC19B86EB5E2}"/>
              </a:ext>
            </a:extLst>
          </p:cNvPr>
          <p:cNvSpPr/>
          <p:nvPr/>
        </p:nvSpPr>
        <p:spPr>
          <a:xfrm>
            <a:off x="-551145" y="3062250"/>
            <a:ext cx="237994" cy="237994"/>
          </a:xfrm>
          <a:prstGeom prst="rect">
            <a:avLst/>
          </a:prstGeom>
          <a:solidFill>
            <a:srgbClr val="FF3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DF6414E2-B086-4F25-930E-A77E1C834EDA}"/>
              </a:ext>
            </a:extLst>
          </p:cNvPr>
          <p:cNvSpPr/>
          <p:nvPr/>
        </p:nvSpPr>
        <p:spPr>
          <a:xfrm rot="16200000">
            <a:off x="1465451" y="2065252"/>
            <a:ext cx="3163895" cy="2727495"/>
          </a:xfrm>
          <a:prstGeom prst="hexagon">
            <a:avLst/>
          </a:prstGeom>
          <a:noFill/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8590589-215A-4AEC-8E1E-3CBDE961E7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3258"/>
          <a:stretch/>
        </p:blipFill>
        <p:spPr>
          <a:xfrm>
            <a:off x="10004887" y="2334323"/>
            <a:ext cx="1006925" cy="96592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B7DF3A88-ABD8-44C4-AE6F-0CEDAE893683}"/>
              </a:ext>
            </a:extLst>
          </p:cNvPr>
          <p:cNvSpPr txBox="1"/>
          <p:nvPr/>
        </p:nvSpPr>
        <p:spPr>
          <a:xfrm>
            <a:off x="9474448" y="3337904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SENSOR BIOMÉTRICO</a:t>
            </a:r>
          </a:p>
        </p:txBody>
      </p:sp>
      <p:pic>
        <p:nvPicPr>
          <p:cNvPr id="56" name="Gráfico 55">
            <a:extLst>
              <a:ext uri="{FF2B5EF4-FFF2-40B4-BE49-F238E27FC236}">
                <a16:creationId xmlns:a16="http://schemas.microsoft.com/office/drawing/2014/main" id="{6196F07B-C88A-48D3-9C62-23E852E020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5010"/>
          <a:stretch/>
        </p:blipFill>
        <p:spPr>
          <a:xfrm>
            <a:off x="10052909" y="4599776"/>
            <a:ext cx="910880" cy="96770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EDF78B65-4628-4BC3-95A9-272DA4E692C7}"/>
              </a:ext>
            </a:extLst>
          </p:cNvPr>
          <p:cNvSpPr txBox="1"/>
          <p:nvPr/>
        </p:nvSpPr>
        <p:spPr>
          <a:xfrm>
            <a:off x="9351407" y="5531290"/>
            <a:ext cx="244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OPÇÃO DE DELETAR BIOMETRIA INDIVIDUAL</a:t>
            </a:r>
          </a:p>
        </p:txBody>
      </p:sp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6D3F1215-4E56-4487-A66C-23EB24AD1F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454" y="1994929"/>
            <a:ext cx="1762186" cy="1644707"/>
          </a:xfrm>
          <a:prstGeom prst="rect">
            <a:avLst/>
          </a:prstGeom>
        </p:spPr>
      </p:pic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807D520-851B-4E9D-BC99-118BD41103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" b="698"/>
          <a:stretch/>
        </p:blipFill>
        <p:spPr>
          <a:xfrm>
            <a:off x="1786476" y="1966327"/>
            <a:ext cx="2521847" cy="2925345"/>
          </a:xfr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CEBF469D-F833-44FA-BBD7-7E95CB5D0F21}"/>
              </a:ext>
            </a:extLst>
          </p:cNvPr>
          <p:cNvSpPr/>
          <p:nvPr/>
        </p:nvSpPr>
        <p:spPr>
          <a:xfrm rot="16200000">
            <a:off x="2738733" y="3356062"/>
            <a:ext cx="6858000" cy="145874"/>
          </a:xfrm>
          <a:prstGeom prst="rect">
            <a:avLst/>
          </a:prstGeom>
          <a:gradFill>
            <a:gsLst>
              <a:gs pos="9000">
                <a:srgbClr val="07B8B8"/>
              </a:gs>
              <a:gs pos="100000">
                <a:srgbClr val="DC098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67"/>
    </mc:Choice>
    <mc:Fallback xmlns="">
      <p:transition spd="slow" advTm="22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6" grpId="0"/>
      <p:bldP spid="36" grpId="1"/>
      <p:bldP spid="8" grpId="0"/>
      <p:bldP spid="8" grpId="1"/>
      <p:bldP spid="53" grpId="0"/>
      <p:bldP spid="53" grpId="1"/>
      <p:bldP spid="15" grpId="0" animBg="1"/>
      <p:bldP spid="15" grpId="1" animBg="1"/>
      <p:bldP spid="43" grpId="0"/>
      <p:bldP spid="43" grpId="1"/>
      <p:bldP spid="57" grpId="0"/>
      <p:bldP spid="57" grpId="1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1B69EA5-BEFC-4A39-A2B4-113D574113A5}"/>
              </a:ext>
            </a:extLst>
          </p:cNvPr>
          <p:cNvSpPr txBox="1"/>
          <p:nvPr/>
        </p:nvSpPr>
        <p:spPr>
          <a:xfrm>
            <a:off x="5243818" y="4268030"/>
            <a:ext cx="647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DESBLOQUEIO POR BIOMETRIA, CADASTRAMENTO DA MESMA, E FUNÇÃO DE DELETA INDIVIDUAL.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341A0C-D3A1-4859-BC56-074C9E60B6BD}"/>
              </a:ext>
            </a:extLst>
          </p:cNvPr>
          <p:cNvSpPr txBox="1"/>
          <p:nvPr/>
        </p:nvSpPr>
        <p:spPr>
          <a:xfrm>
            <a:off x="5243818" y="2589970"/>
            <a:ext cx="670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CONFIGURAÇÃO DE SENHA DO TECLADO, E UTILIZAÇAÕ DOS BOTÕES, ASTERISCO E SUSTENIDO.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022A9D1-3B5D-47F3-8F4E-4D090F538A06}"/>
              </a:ext>
            </a:extLst>
          </p:cNvPr>
          <p:cNvSpPr/>
          <p:nvPr/>
        </p:nvSpPr>
        <p:spPr>
          <a:xfrm>
            <a:off x="3989004" y="2275367"/>
            <a:ext cx="1254813" cy="2770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E8A9314-DDD7-46A0-8991-9C76CA1C47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3258"/>
          <a:stretch/>
        </p:blipFill>
        <p:spPr>
          <a:xfrm>
            <a:off x="4295065" y="4136136"/>
            <a:ext cx="948753" cy="91011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85721F3-4B1F-4A32-AE91-E24FD18FC0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22"/>
          <a:stretch/>
        </p:blipFill>
        <p:spPr>
          <a:xfrm>
            <a:off x="4295065" y="2461531"/>
            <a:ext cx="948753" cy="967468"/>
          </a:xfrm>
          <a:prstGeom prst="rect">
            <a:avLst/>
          </a:prstGeom>
        </p:spPr>
      </p:pic>
      <p:pic>
        <p:nvPicPr>
          <p:cNvPr id="4" name="travas">
            <a:hlinkClick r:id="" action="ppaction://media"/>
            <a:extLst>
              <a:ext uri="{FF2B5EF4-FFF2-40B4-BE49-F238E27FC236}">
                <a16:creationId xmlns:a16="http://schemas.microsoft.com/office/drawing/2014/main" id="{96FFB858-268D-45E9-AD0C-98174E98606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34239" r="34239"/>
          <a:stretch/>
        </p:blipFill>
        <p:spPr>
          <a:xfrm>
            <a:off x="0" y="0"/>
            <a:ext cx="384313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663C35F-EB9F-4E86-B569-05BBE32FA662}"/>
              </a:ext>
            </a:extLst>
          </p:cNvPr>
          <p:cNvSpPr/>
          <p:nvPr/>
        </p:nvSpPr>
        <p:spPr>
          <a:xfrm rot="16200000">
            <a:off x="487067" y="3356063"/>
            <a:ext cx="6858000" cy="145874"/>
          </a:xfrm>
          <a:prstGeom prst="rect">
            <a:avLst/>
          </a:prstGeom>
          <a:gradFill>
            <a:gsLst>
              <a:gs pos="9000">
                <a:srgbClr val="07B8B8"/>
              </a:gs>
              <a:gs pos="100000">
                <a:srgbClr val="DC098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2EA32F-CAA3-4A7D-904D-5B70869AE10F}"/>
              </a:ext>
            </a:extLst>
          </p:cNvPr>
          <p:cNvSpPr txBox="1"/>
          <p:nvPr/>
        </p:nvSpPr>
        <p:spPr>
          <a:xfrm>
            <a:off x="6096000" y="979217"/>
            <a:ext cx="4125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FUNCIONAMENTO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9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10"/>
    </mc:Choice>
    <mc:Fallback xmlns="">
      <p:transition spd="slow" advTm="21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4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ac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ac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ac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0" grpId="1"/>
      <p:bldP spid="9" grpId="0"/>
      <p:bldP spid="9" grpId="1"/>
      <p:bldP spid="5" grpId="0" animBg="1"/>
      <p:bldP spid="5" grpId="1" animBg="1"/>
      <p:bldP spid="8" grpId="0"/>
      <p:bldP spid="8" grpId="1"/>
    </p:bldLst>
  </p:timing>
  <p:extLst>
    <p:ext uri="{E180D4A7-C9FB-4DFB-919C-405C955672EB}">
      <p14:showEvtLst xmlns:p14="http://schemas.microsoft.com/office/powerpoint/2010/main">
        <p14:playEvt time="2" objId="4"/>
        <p14:stopEvt time="215685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9B5C88-8BAF-4D55-B2A3-B37485668D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4513"/>
          <a:stretch/>
        </p:blipFill>
        <p:spPr>
          <a:xfrm>
            <a:off x="5179582" y="-91937"/>
            <a:ext cx="5874711" cy="7029450"/>
          </a:xfr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E78E6C-0CF0-4E9F-A5F4-C4FD5C84EF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16938" y="1966327"/>
            <a:ext cx="2521847" cy="2925345"/>
          </a:xfrm>
        </p:spPr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625CD84-9DBE-4C44-983C-ECB40C26B27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2000" y="340790"/>
            <a:ext cx="2940148" cy="598345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3D43EA9-04A3-40D5-B191-A7145B977776}"/>
              </a:ext>
            </a:extLst>
          </p:cNvPr>
          <p:cNvSpPr txBox="1"/>
          <p:nvPr/>
        </p:nvSpPr>
        <p:spPr>
          <a:xfrm>
            <a:off x="1014992" y="2386052"/>
            <a:ext cx="47252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Geomanist" panose="02000503000000020004" pitchFamily="50" charset="0"/>
              </a:rPr>
              <a:t>CONFIGURAÇÃO BLUETOOTH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5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56"/>
    </mc:Choice>
    <mc:Fallback xmlns="">
      <p:transition spd="slow" advTm="170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97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  <p:extLst>
    <p:ext uri="{E180D4A7-C9FB-4DFB-919C-405C955672EB}">
      <p14:showEvtLst xmlns:p14="http://schemas.microsoft.com/office/powerpoint/2010/main">
        <p14:playEvt time="1515" objId="5"/>
        <p14:stopEvt time="169169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A13BD9-580C-4FD1-BDF6-6002763E9F26}"/>
              </a:ext>
            </a:extLst>
          </p:cNvPr>
          <p:cNvSpPr txBox="1"/>
          <p:nvPr/>
        </p:nvSpPr>
        <p:spPr>
          <a:xfrm>
            <a:off x="1896500" y="655048"/>
            <a:ext cx="839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MELHORIAS PARA FUTUROS PROJETOS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443E20-8AE5-430D-A943-5387A4FDC890}"/>
              </a:ext>
            </a:extLst>
          </p:cNvPr>
          <p:cNvSpPr txBox="1"/>
          <p:nvPr/>
        </p:nvSpPr>
        <p:spPr>
          <a:xfrm>
            <a:off x="1633928" y="2353455"/>
            <a:ext cx="366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Geomanist" panose="02000503000000020004" pitchFamily="50" charset="0"/>
              </a:rPr>
              <a:t>RECONHECIMENTO FACIAL.</a:t>
            </a:r>
          </a:p>
          <a:p>
            <a:endParaRPr lang="pt-BR" sz="2000" dirty="0">
              <a:latin typeface="Geomanist" panose="02000503000000020004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Geomanist" panose="02000503000000020004" pitchFamily="50" charset="0"/>
              </a:rPr>
              <a:t>RECONHECIMENTO DE VOZ</a:t>
            </a:r>
            <a:r>
              <a:rPr lang="pt-BR" sz="2000" dirty="0"/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220BCB-4A63-43C6-8C7D-7DB2D494676D}"/>
              </a:ext>
            </a:extLst>
          </p:cNvPr>
          <p:cNvSpPr txBox="1"/>
          <p:nvPr/>
        </p:nvSpPr>
        <p:spPr>
          <a:xfrm>
            <a:off x="1633928" y="3867196"/>
            <a:ext cx="9548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Geomanist" panose="02000503000000020004" pitchFamily="50" charset="0"/>
              </a:rPr>
              <a:t>Com o reconhecimento de faces e de voz integrando o sistema, a fechadura terá mais recursos que certamente irão aumentar a praticidade no ato de abrir a porta.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5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9"/>
    </mc:Choice>
    <mc:Fallback xmlns="">
      <p:transition spd="slow" advTm="45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39AE0CA-8763-49AA-B68B-4817A4D2B8C4}"/>
              </a:ext>
            </a:extLst>
          </p:cNvPr>
          <p:cNvSpPr txBox="1"/>
          <p:nvPr/>
        </p:nvSpPr>
        <p:spPr>
          <a:xfrm>
            <a:off x="3667106" y="708056"/>
            <a:ext cx="485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AGRADECIMENTOS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556B44-842A-485B-AF5D-8A6791B36E12}"/>
              </a:ext>
            </a:extLst>
          </p:cNvPr>
          <p:cNvSpPr txBox="1"/>
          <p:nvPr/>
        </p:nvSpPr>
        <p:spPr>
          <a:xfrm>
            <a:off x="1261672" y="2278504"/>
            <a:ext cx="9668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Geomanist" panose="02000503000000020004" pitchFamily="50" charset="0"/>
              </a:rPr>
              <a:t>Nossos sinceros agradecimentos ao professor Wagner Ribeiro , e aos orientadores do projeto, o professor Helton Almeida, e o professor Carlos </a:t>
            </a:r>
            <a:r>
              <a:rPr lang="pt-BR" sz="2000" dirty="0" err="1">
                <a:latin typeface="Geomanist" panose="02000503000000020004" pitchFamily="50" charset="0"/>
              </a:rPr>
              <a:t>Zoboli</a:t>
            </a:r>
            <a:r>
              <a:rPr lang="pt-BR" sz="2000" dirty="0">
                <a:latin typeface="Geomanist" panose="02000503000000020004" pitchFamily="50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7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1"/>
    </mc:Choice>
    <mc:Fallback xmlns="">
      <p:transition spd="slow" advTm="1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60D0247-EF97-4979-BD30-600BE0D0B667}"/>
              </a:ext>
            </a:extLst>
          </p:cNvPr>
          <p:cNvSpPr/>
          <p:nvPr/>
        </p:nvSpPr>
        <p:spPr>
          <a:xfrm>
            <a:off x="7666892" y="1879795"/>
            <a:ext cx="2921392" cy="4000500"/>
          </a:xfrm>
          <a:prstGeom prst="roundRect">
            <a:avLst/>
          </a:prstGeom>
          <a:solidFill>
            <a:srgbClr val="07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7E2EC1-55D4-4883-B10D-FC9C3082B9F6}"/>
              </a:ext>
            </a:extLst>
          </p:cNvPr>
          <p:cNvSpPr txBox="1"/>
          <p:nvPr/>
        </p:nvSpPr>
        <p:spPr>
          <a:xfrm>
            <a:off x="7868298" y="2690336"/>
            <a:ext cx="2518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São fatos que ocorrem com muita frequência,  fazendo com que o usuário fique trancado fora de casa.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5BAE8D5-264E-47DD-97DB-3B9A72368844}"/>
              </a:ext>
            </a:extLst>
          </p:cNvPr>
          <p:cNvSpPr/>
          <p:nvPr/>
        </p:nvSpPr>
        <p:spPr>
          <a:xfrm>
            <a:off x="1352842" y="1879795"/>
            <a:ext cx="2921392" cy="4000500"/>
          </a:xfrm>
          <a:prstGeom prst="roundRect">
            <a:avLst/>
          </a:prstGeom>
          <a:solidFill>
            <a:srgbClr val="07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Geomanist" panose="02000503000000020004" pitchFamily="50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BB88B1-F5D8-4EF0-ABAC-0E6A051E4725}"/>
              </a:ext>
            </a:extLst>
          </p:cNvPr>
          <p:cNvSpPr txBox="1"/>
          <p:nvPr/>
        </p:nvSpPr>
        <p:spPr>
          <a:xfrm>
            <a:off x="1603716" y="2310384"/>
            <a:ext cx="2518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Adolescentes invadem prédio no bairro do Morumbi, zona sul de São Paulo, e utilizam uma chave micha, causando um prejuízo de aproximadamente R$100.000,00 </a:t>
            </a:r>
          </a:p>
          <a:p>
            <a:endParaRPr lang="pt-BR" dirty="0">
              <a:latin typeface="Geomanist" panose="02000503000000020004" pitchFamily="50" charset="0"/>
            </a:endParaRPr>
          </a:p>
          <a:p>
            <a:endParaRPr lang="pt-BR" dirty="0">
              <a:latin typeface="Geomanist" panose="02000503000000020004" pitchFamily="50" charset="0"/>
            </a:endParaRPr>
          </a:p>
          <a:p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8B77FFF-78FF-4C50-A5F5-1F0070E51711}"/>
              </a:ext>
            </a:extLst>
          </p:cNvPr>
          <p:cNvSpPr/>
          <p:nvPr/>
        </p:nvSpPr>
        <p:spPr>
          <a:xfrm>
            <a:off x="7666892" y="4712676"/>
            <a:ext cx="2921392" cy="25840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DDC386-0164-4976-A839-FB0A92D8D6D7}"/>
              </a:ext>
            </a:extLst>
          </p:cNvPr>
          <p:cNvSpPr txBox="1"/>
          <p:nvPr/>
        </p:nvSpPr>
        <p:spPr>
          <a:xfrm>
            <a:off x="4274234" y="590843"/>
            <a:ext cx="364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PROBLEMÁTICA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629D886-F94D-4ED0-88FB-41D35869B405}"/>
              </a:ext>
            </a:extLst>
          </p:cNvPr>
          <p:cNvSpPr/>
          <p:nvPr/>
        </p:nvSpPr>
        <p:spPr>
          <a:xfrm>
            <a:off x="7666892" y="4712677"/>
            <a:ext cx="2921392" cy="1167618"/>
          </a:xfrm>
          <a:custGeom>
            <a:avLst/>
            <a:gdLst>
              <a:gd name="connsiteX0" fmla="*/ 0 w 2921392"/>
              <a:gd name="connsiteY0" fmla="*/ 0 h 1167618"/>
              <a:gd name="connsiteX1" fmla="*/ 2921392 w 2921392"/>
              <a:gd name="connsiteY1" fmla="*/ 0 h 1167618"/>
              <a:gd name="connsiteX2" fmla="*/ 2921392 w 2921392"/>
              <a:gd name="connsiteY2" fmla="*/ 680710 h 1167618"/>
              <a:gd name="connsiteX3" fmla="*/ 2434484 w 2921392"/>
              <a:gd name="connsiteY3" fmla="*/ 1167618 h 1167618"/>
              <a:gd name="connsiteX4" fmla="*/ 486908 w 2921392"/>
              <a:gd name="connsiteY4" fmla="*/ 1167618 h 1167618"/>
              <a:gd name="connsiteX5" fmla="*/ 0 w 2921392"/>
              <a:gd name="connsiteY5" fmla="*/ 680710 h 116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392" h="1167618">
                <a:moveTo>
                  <a:pt x="0" y="0"/>
                </a:moveTo>
                <a:lnTo>
                  <a:pt x="2921392" y="0"/>
                </a:lnTo>
                <a:lnTo>
                  <a:pt x="2921392" y="680710"/>
                </a:lnTo>
                <a:cubicBezTo>
                  <a:pt x="2921392" y="949622"/>
                  <a:pt x="2703396" y="1167618"/>
                  <a:pt x="2434484" y="1167618"/>
                </a:cubicBezTo>
                <a:lnTo>
                  <a:pt x="486908" y="1167618"/>
                </a:lnTo>
                <a:cubicBezTo>
                  <a:pt x="217996" y="1167618"/>
                  <a:pt x="0" y="949622"/>
                  <a:pt x="0" y="6807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manist" panose="02000503000000020004" pitchFamily="50" charset="0"/>
              </a:rPr>
              <a:t>ESQUECIMENTO  E PERCA DE CHAVES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6BE85FE-F088-47AC-A39F-242A4B69C0C9}"/>
              </a:ext>
            </a:extLst>
          </p:cNvPr>
          <p:cNvSpPr/>
          <p:nvPr/>
        </p:nvSpPr>
        <p:spPr>
          <a:xfrm>
            <a:off x="1352842" y="4712675"/>
            <a:ext cx="2921392" cy="25840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1ECDD18-EC4F-4DD7-B81B-6419ECB60EF6}"/>
              </a:ext>
            </a:extLst>
          </p:cNvPr>
          <p:cNvSpPr/>
          <p:nvPr/>
        </p:nvSpPr>
        <p:spPr>
          <a:xfrm>
            <a:off x="1352842" y="4712676"/>
            <a:ext cx="2921392" cy="1167618"/>
          </a:xfrm>
          <a:custGeom>
            <a:avLst/>
            <a:gdLst>
              <a:gd name="connsiteX0" fmla="*/ 0 w 2921392"/>
              <a:gd name="connsiteY0" fmla="*/ 0 h 1167618"/>
              <a:gd name="connsiteX1" fmla="*/ 2921392 w 2921392"/>
              <a:gd name="connsiteY1" fmla="*/ 0 h 1167618"/>
              <a:gd name="connsiteX2" fmla="*/ 2921392 w 2921392"/>
              <a:gd name="connsiteY2" fmla="*/ 680710 h 1167618"/>
              <a:gd name="connsiteX3" fmla="*/ 2434484 w 2921392"/>
              <a:gd name="connsiteY3" fmla="*/ 1167618 h 1167618"/>
              <a:gd name="connsiteX4" fmla="*/ 486908 w 2921392"/>
              <a:gd name="connsiteY4" fmla="*/ 1167618 h 1167618"/>
              <a:gd name="connsiteX5" fmla="*/ 0 w 2921392"/>
              <a:gd name="connsiteY5" fmla="*/ 680710 h 116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392" h="1167618">
                <a:moveTo>
                  <a:pt x="0" y="0"/>
                </a:moveTo>
                <a:lnTo>
                  <a:pt x="2921392" y="0"/>
                </a:lnTo>
                <a:lnTo>
                  <a:pt x="2921392" y="680710"/>
                </a:lnTo>
                <a:cubicBezTo>
                  <a:pt x="2921392" y="949622"/>
                  <a:pt x="2703396" y="1167618"/>
                  <a:pt x="2434484" y="1167618"/>
                </a:cubicBezTo>
                <a:lnTo>
                  <a:pt x="486908" y="1167618"/>
                </a:lnTo>
                <a:cubicBezTo>
                  <a:pt x="217996" y="1167618"/>
                  <a:pt x="0" y="949622"/>
                  <a:pt x="0" y="6807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manist" panose="02000503000000020004" pitchFamily="50" charset="0"/>
              </a:rPr>
              <a:t>CRIMES DE FURTO A RESIDÊNCIA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15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88"/>
    </mc:Choice>
    <mc:Fallback xmlns="">
      <p:transition spd="slow" advTm="62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ac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0" grpId="0"/>
      <p:bldP spid="10" grpId="1"/>
      <p:bldP spid="8" grpId="0" animBg="1"/>
      <p:bldP spid="8" grpId="1" animBg="1"/>
      <p:bldP spid="2" grpId="0"/>
      <p:bldP spid="2" grpId="1"/>
      <p:bldP spid="4" grpId="0"/>
      <p:bldP spid="4" grpId="1"/>
      <p:bldP spid="12" grpId="0" animBg="1"/>
      <p:bldP spid="12" grpId="1" animBg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116FA6-D522-4CF2-8CAB-E51A2D944EA1}"/>
              </a:ext>
            </a:extLst>
          </p:cNvPr>
          <p:cNvSpPr txBox="1"/>
          <p:nvPr/>
        </p:nvSpPr>
        <p:spPr>
          <a:xfrm>
            <a:off x="7827185" y="4592885"/>
            <a:ext cx="2750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Geomanist" panose="02000503000000020004" pitchFamily="50" charset="0"/>
              </a:rPr>
              <a:t>Bluetooth, com utilização                de aplicativo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052C-AB59-4317-8691-5617014B6F8E}"/>
              </a:ext>
            </a:extLst>
          </p:cNvPr>
          <p:cNvSpPr txBox="1"/>
          <p:nvPr/>
        </p:nvSpPr>
        <p:spPr>
          <a:xfrm>
            <a:off x="5064177" y="4592885"/>
            <a:ext cx="18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Leitor Biométrico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114320-CBC6-4800-87FF-11225C7D71F1}"/>
              </a:ext>
            </a:extLst>
          </p:cNvPr>
          <p:cNvSpPr txBox="1"/>
          <p:nvPr/>
        </p:nvSpPr>
        <p:spPr>
          <a:xfrm>
            <a:off x="2038483" y="4592885"/>
            <a:ext cx="189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Geomanist" panose="02000503000000020004" pitchFamily="50" charset="0"/>
              </a:rPr>
              <a:t>Senha, por meio do teclado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B1072B2-FD40-4FEA-9C5E-3C558D7E688C}"/>
              </a:ext>
            </a:extLst>
          </p:cNvPr>
          <p:cNvSpPr/>
          <p:nvPr/>
        </p:nvSpPr>
        <p:spPr>
          <a:xfrm>
            <a:off x="7842366" y="-2"/>
            <a:ext cx="2723174" cy="4592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B2F9690-3AD2-4E7E-952E-996BF0F02D27}"/>
              </a:ext>
            </a:extLst>
          </p:cNvPr>
          <p:cNvSpPr/>
          <p:nvPr/>
        </p:nvSpPr>
        <p:spPr>
          <a:xfrm>
            <a:off x="4866072" y="-1"/>
            <a:ext cx="2486236" cy="4592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DD224DD-FFF0-4053-A74C-C929A367C52D}"/>
              </a:ext>
            </a:extLst>
          </p:cNvPr>
          <p:cNvSpPr/>
          <p:nvPr/>
        </p:nvSpPr>
        <p:spPr>
          <a:xfrm>
            <a:off x="1713441" y="0"/>
            <a:ext cx="2486236" cy="4592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E17A81-24C8-486C-8F09-2231FFD9DE99}"/>
              </a:ext>
            </a:extLst>
          </p:cNvPr>
          <p:cNvSpPr txBox="1"/>
          <p:nvPr/>
        </p:nvSpPr>
        <p:spPr>
          <a:xfrm>
            <a:off x="4824511" y="668301"/>
            <a:ext cx="254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564E59-EE34-483F-A91B-95F4E02AC16C}"/>
              </a:ext>
            </a:extLst>
          </p:cNvPr>
          <p:cNvSpPr txBox="1"/>
          <p:nvPr/>
        </p:nvSpPr>
        <p:spPr>
          <a:xfrm>
            <a:off x="1713441" y="2131161"/>
            <a:ext cx="9548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Geomanist" panose="02000503000000020004" pitchFamily="50" charset="0"/>
              </a:rPr>
              <a:t>Construir ou projetar uma fechadura eletrônica que funcione através dos seguintes métodos: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EF9E824-C011-4FB8-BCB2-4F02EB30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258"/>
          <a:stretch/>
        </p:blipFill>
        <p:spPr>
          <a:xfrm>
            <a:off x="5539055" y="3536605"/>
            <a:ext cx="948753" cy="91011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910B7FC-3A97-4A0D-A867-0D89EAC43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8422"/>
          <a:stretch/>
        </p:blipFill>
        <p:spPr>
          <a:xfrm>
            <a:off x="2513361" y="3625417"/>
            <a:ext cx="948753" cy="96746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164D6C7-E21B-4725-98CE-77C4C711D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8872"/>
          <a:stretch/>
        </p:blipFill>
        <p:spPr>
          <a:xfrm>
            <a:off x="8726139" y="3536605"/>
            <a:ext cx="952500" cy="9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  <p:bldP spid="10" grpId="1"/>
      <p:bldP spid="9" grpId="0"/>
      <p:bldP spid="9" grpId="1"/>
      <p:bldP spid="4" grpId="0"/>
      <p:bldP spid="4" grpId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916143B-2476-4B27-9B35-7BD6A2426359}"/>
              </a:ext>
            </a:extLst>
          </p:cNvPr>
          <p:cNvSpPr txBox="1"/>
          <p:nvPr/>
        </p:nvSpPr>
        <p:spPr>
          <a:xfrm>
            <a:off x="3110234" y="576775"/>
            <a:ext cx="616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DIAGRAMA DE BLOCOS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4A6AE7-76DA-47D6-BB3D-049839A36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165" y="1715322"/>
            <a:ext cx="8336178" cy="4565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5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7"/>
    </mc:Choice>
    <mc:Fallback xmlns="">
      <p:transition spd="slow" advTm="3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9BD5E5-943E-49EB-A316-654FB9D111D8}"/>
              </a:ext>
            </a:extLst>
          </p:cNvPr>
          <p:cNvSpPr txBox="1"/>
          <p:nvPr/>
        </p:nvSpPr>
        <p:spPr>
          <a:xfrm>
            <a:off x="3327312" y="578732"/>
            <a:ext cx="553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ESQUEMA ELETRÔNICO</a:t>
            </a:r>
          </a:p>
        </p:txBody>
      </p: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E50076E0-ABB5-4EFD-AE24-2B7F89A7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72" y="1362232"/>
            <a:ext cx="7935351" cy="5283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4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63"/>
    </mc:Choice>
    <mc:Fallback xmlns="">
      <p:transition spd="slow" advTm="6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45B297-4042-4F73-BC04-2AE9AFBC8DCA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FLUXOGRAMA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2991489-7EEF-4AFF-A8E4-5F13D526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r="2" b="2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45B297-4042-4F73-BC04-2AE9AFBC8DCA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FLUXOGRAMA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2991489-7EEF-4AFF-A8E4-5F13D526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" b="2"/>
          <a:stretch/>
        </p:blipFill>
        <p:spPr>
          <a:xfrm>
            <a:off x="838200" y="1845426"/>
            <a:ext cx="10515600" cy="44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8A6C32-BB6A-4E18-B85C-395B16B6C10E}"/>
              </a:ext>
            </a:extLst>
          </p:cNvPr>
          <p:cNvSpPr txBox="1"/>
          <p:nvPr/>
        </p:nvSpPr>
        <p:spPr>
          <a:xfrm>
            <a:off x="5107847" y="588786"/>
            <a:ext cx="172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CUSTO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1F45B12-E6B6-42E4-84DB-EE0CDFF42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11671"/>
              </p:ext>
            </p:extLst>
          </p:nvPr>
        </p:nvGraphicFramePr>
        <p:xfrm>
          <a:off x="2876061" y="1488335"/>
          <a:ext cx="6746240" cy="497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360">
                  <a:extLst>
                    <a:ext uri="{9D8B030D-6E8A-4147-A177-3AD203B41FA5}">
                      <a16:colId xmlns:a16="http://schemas.microsoft.com/office/drawing/2014/main" val="3942787286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3502551643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3643382258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73695110"/>
                    </a:ext>
                  </a:extLst>
                </a:gridCol>
              </a:tblGrid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PREÇO(R$)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VALOR(R$)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22051879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mega 2560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713215355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Trava  Elétrica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904153426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Teclado Matricial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160004423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Bluetooth HC-05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3712818543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 Biométrico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942363337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Fonte 5V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4233061131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Módulo relé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524722450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Protoboard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3550433323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P4 fêmea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4042458956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Resistor 220</a:t>
                      </a:r>
                      <a:r>
                        <a:rPr lang="el-G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Ω</a:t>
                      </a:r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0,05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1663842883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Jumper macho/macho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1094891105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Jumper macho/fêmea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049968096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Horas  trabalhadas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300,00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777305620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1964504614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do material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378,10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3238974077"/>
                  </a:ext>
                </a:extLst>
              </a:tr>
              <a:tr h="292393"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72097" marR="72097" marT="36048" marB="360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678,10</a:t>
                      </a:r>
                    </a:p>
                  </a:txBody>
                  <a:tcPr marL="72097" marR="72097" marT="36048" marB="36048"/>
                </a:tc>
                <a:extLst>
                  <a:ext uri="{0D108BD9-81ED-4DB2-BD59-A6C34878D82A}">
                    <a16:rowId xmlns:a16="http://schemas.microsoft.com/office/drawing/2014/main" val="226383538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2890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3"/>
    </mc:Choice>
    <mc:Fallback xmlns="">
      <p:transition spd="slow" advTm="7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8B9E00E-3491-433E-A7EF-70E7B8B13C08}"/>
              </a:ext>
            </a:extLst>
          </p:cNvPr>
          <p:cNvSpPr txBox="1"/>
          <p:nvPr/>
        </p:nvSpPr>
        <p:spPr>
          <a:xfrm>
            <a:off x="7889407" y="6038223"/>
            <a:ext cx="211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Geomanist" panose="02000503000000020004" pitchFamily="50" charset="0"/>
              </a:rPr>
              <a:t>Fonte: Mercado Livre.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975C039A-D498-41C9-9FA2-8FE9FB1E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25" y="3684610"/>
            <a:ext cx="8197978" cy="235361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623FFE3-7C6C-4FDE-8C29-4FAB377C7A84}"/>
              </a:ext>
            </a:extLst>
          </p:cNvPr>
          <p:cNvSpPr/>
          <p:nvPr/>
        </p:nvSpPr>
        <p:spPr>
          <a:xfrm>
            <a:off x="529652" y="0"/>
            <a:ext cx="10089187" cy="3684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91B7FD-8316-440E-AE09-683295793D10}"/>
              </a:ext>
            </a:extLst>
          </p:cNvPr>
          <p:cNvSpPr txBox="1"/>
          <p:nvPr/>
        </p:nvSpPr>
        <p:spPr>
          <a:xfrm>
            <a:off x="884420" y="1376286"/>
            <a:ext cx="10672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manist" panose="02000503000000020004" pitchFamily="50" charset="0"/>
              </a:rPr>
              <a:t>O projeto da fechadura eletrônica é composto por:</a:t>
            </a:r>
          </a:p>
          <a:p>
            <a:endParaRPr lang="pt-BR" dirty="0">
              <a:latin typeface="Geomanist" panose="02000503000000020004" pitchFamily="50" charset="0"/>
            </a:endParaRPr>
          </a:p>
          <a:p>
            <a:r>
              <a:rPr lang="pt-BR" dirty="0">
                <a:latin typeface="Geomanist" panose="02000503000000020004" pitchFamily="50" charset="0"/>
              </a:rPr>
              <a:t>•	Abertura por senha, biometria e aplicativo.</a:t>
            </a:r>
          </a:p>
          <a:p>
            <a:endParaRPr lang="pt-BR" dirty="0">
              <a:latin typeface="Geomanist" panose="02000503000000020004" pitchFamily="50" charset="0"/>
            </a:endParaRPr>
          </a:p>
          <a:p>
            <a:r>
              <a:rPr lang="pt-BR" dirty="0">
                <a:latin typeface="Geomanist" panose="02000503000000020004" pitchFamily="50" charset="0"/>
              </a:rPr>
              <a:t>•	Esta fechadura está consideravelmente em um preço mais acessível em relação aos recursos oferecidos por outras com funções parecidas. </a:t>
            </a:r>
          </a:p>
          <a:p>
            <a:endParaRPr lang="pt-BR" dirty="0">
              <a:latin typeface="Geomanist" panose="02000503000000020004" pitchFamily="50" charset="0"/>
            </a:endParaRPr>
          </a:p>
          <a:p>
            <a:r>
              <a:rPr lang="pt-BR" dirty="0">
                <a:latin typeface="Geomanist" panose="02000503000000020004" pitchFamily="50" charset="0"/>
              </a:rPr>
              <a:t>Comparação de preços: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736B2A1-9DD2-4F64-90ED-83073DA6F45B}"/>
              </a:ext>
            </a:extLst>
          </p:cNvPr>
          <p:cNvSpPr/>
          <p:nvPr/>
        </p:nvSpPr>
        <p:spPr>
          <a:xfrm>
            <a:off x="749508" y="0"/>
            <a:ext cx="10912840" cy="13762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DF1CA8-6D69-4F48-A76E-81593502A988}"/>
              </a:ext>
            </a:extLst>
          </p:cNvPr>
          <p:cNvSpPr txBox="1"/>
          <p:nvPr/>
        </p:nvSpPr>
        <p:spPr>
          <a:xfrm>
            <a:off x="4556766" y="511323"/>
            <a:ext cx="307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Geomanist" panose="02000503000000020004" pitchFamily="50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04737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ac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8" grpId="0"/>
      <p:bldP spid="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356</Words>
  <Application>Microsoft Office PowerPoint</Application>
  <PresentationFormat>Widescreen</PresentationFormat>
  <Paragraphs>105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Geomanist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ROBERTO SARAIVA MEDEIROS</dc:creator>
  <cp:lastModifiedBy>GABRIEL ROBERTO SARAIVA MEDEIROS</cp:lastModifiedBy>
  <cp:revision>4</cp:revision>
  <dcterms:created xsi:type="dcterms:W3CDTF">2020-12-10T00:30:54Z</dcterms:created>
  <dcterms:modified xsi:type="dcterms:W3CDTF">2020-12-10T03:34:56Z</dcterms:modified>
</cp:coreProperties>
</file>